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/Relationships>
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el &amp;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text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Titeltext</a:t>
            </a:r>
          </a:p>
        </p:txBody>
      </p:sp>
      <p:sp>
        <p:nvSpPr>
          <p:cNvPr id="12" name="Textebene 1…"/>
          <p:cNvSpPr txBox="1"/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13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Christian Bauer"/>
          <p:cNvSpPr txBox="1"/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2400"/>
            </a:lvl1pPr>
          </a:lstStyle>
          <a:p>
            <a:pPr/>
            <a:r>
              <a:t>–Christian Bauer</a:t>
            </a:r>
          </a:p>
        </p:txBody>
      </p:sp>
      <p:sp>
        <p:nvSpPr>
          <p:cNvPr id="94" name="„Zitat hier eingeben.“"/>
          <p:cNvSpPr txBox="1"/>
          <p:nvPr>
            <p:ph type="body" sz="quarter" idx="14"/>
          </p:nvPr>
        </p:nvSpPr>
        <p:spPr>
          <a:xfrm>
            <a:off x="1270000" y="4267112"/>
            <a:ext cx="10464800" cy="6097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„Zitat hier eingeben.“ </a:t>
            </a:r>
          </a:p>
        </p:txBody>
      </p:sp>
      <p:sp>
        <p:nvSpPr>
          <p:cNvPr id="95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Bild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F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Bild"/>
          <p:cNvSpPr/>
          <p:nvPr>
            <p:ph type="pic" idx="13"/>
          </p:nvPr>
        </p:nvSpPr>
        <p:spPr>
          <a:xfrm>
            <a:off x="1625600" y="673100"/>
            <a:ext cx="9753600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eltext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Titeltext</a:t>
            </a:r>
          </a:p>
        </p:txBody>
      </p:sp>
      <p:sp>
        <p:nvSpPr>
          <p:cNvPr id="22" name="Textebene 1…"/>
          <p:cNvSpPr txBox="1"/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23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el - Mit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eltext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Titeltext</a:t>
            </a:r>
          </a:p>
        </p:txBody>
      </p:sp>
      <p:sp>
        <p:nvSpPr>
          <p:cNvPr id="31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Foto - Vertik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Bild"/>
          <p:cNvSpPr/>
          <p:nvPr>
            <p:ph type="pic" sz="half" idx="13"/>
          </p:nvPr>
        </p:nvSpPr>
        <p:spPr>
          <a:xfrm>
            <a:off x="6718300" y="635000"/>
            <a:ext cx="5334000" cy="8216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eltext"/>
          <p:cNvSpPr txBox="1"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Titeltext</a:t>
            </a:r>
          </a:p>
        </p:txBody>
      </p:sp>
      <p:sp>
        <p:nvSpPr>
          <p:cNvPr id="40" name="Textebene 1…"/>
          <p:cNvSpPr txBox="1"/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41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el - 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el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Titeltext</a:t>
            </a:r>
          </a:p>
        </p:txBody>
      </p:sp>
      <p:sp>
        <p:nvSpPr>
          <p:cNvPr id="49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el &amp; Aufzäh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el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Titeltext</a:t>
            </a:r>
          </a:p>
        </p:txBody>
      </p:sp>
      <p:sp>
        <p:nvSpPr>
          <p:cNvPr id="57" name="Textebene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58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el, Aufzählung &amp;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Bild"/>
          <p:cNvSpPr/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el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Titeltext</a:t>
            </a:r>
          </a:p>
        </p:txBody>
      </p:sp>
      <p:sp>
        <p:nvSpPr>
          <p:cNvPr id="67" name="Textebene 1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68" name="Foliennummer"/>
          <p:cNvSpPr txBox="1"/>
          <p:nvPr>
            <p:ph type="sldNum" sz="quarter" idx="2"/>
          </p:nvPr>
        </p:nvSpPr>
        <p:spPr>
          <a:xfrm>
            <a:off x="6328884" y="9296400"/>
            <a:ext cx="340259" cy="3429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ebene 1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76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Foto - 3 Stü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Bild"/>
          <p:cNvSpPr/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Bild"/>
          <p:cNvSpPr/>
          <p:nvPr>
            <p:ph type="pic" sz="quarter" idx="14"/>
          </p:nvPr>
        </p:nvSpPr>
        <p:spPr>
          <a:xfrm>
            <a:off x="6718300" y="8890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Bild"/>
          <p:cNvSpPr/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text"/>
          <p:cNvSpPr txBox="1"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Titeltext</a:t>
            </a:r>
          </a:p>
        </p:txBody>
      </p:sp>
      <p:sp>
        <p:nvSpPr>
          <p:cNvPr id="3" name="Textebene 1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4" name="Foliennummer"/>
          <p:cNvSpPr txBox="1"/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0" sz="16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CustomShape 1"/>
          <p:cNvSpPr txBox="1"/>
          <p:nvPr/>
        </p:nvSpPr>
        <p:spPr>
          <a:xfrm>
            <a:off x="648161" y="7158877"/>
            <a:ext cx="11713925" cy="1435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/>
          <a:p>
            <a:pPr defTabSz="1180267">
              <a:defRPr b="0" spc="-1" sz="4400">
                <a:uFill>
                  <a:solidFill>
                    <a:srgbClr val="FFFFFF"/>
                  </a:solidFill>
                </a:uFill>
                <a:latin typeface="SF Pro Display Regular"/>
                <a:ea typeface="SF Pro Display Regular"/>
                <a:cs typeface="SF Pro Display Regular"/>
                <a:sym typeface="SF Pro Display Regular"/>
              </a:defRPr>
            </a:pPr>
            <a:r>
              <a:t>Praxis der Softwareentwicklung WS2017/18 </a:t>
            </a:r>
            <a:br/>
            <a:r>
              <a:rPr spc="-1" sz="5000">
                <a:latin typeface="SF Pro Display Medium"/>
                <a:ea typeface="SF Pro Display Medium"/>
                <a:cs typeface="SF Pro Display Medium"/>
                <a:sym typeface="SF Pro Display Medium"/>
              </a:rPr>
              <a:t>my</a:t>
            </a:r>
            <a:r>
              <a:rPr spc="-1" sz="5000">
                <a:latin typeface="SF Pro Display Bold"/>
                <a:ea typeface="SF Pro Display Bold"/>
                <a:cs typeface="SF Pro Display Bold"/>
                <a:sym typeface="SF Pro Display Bold"/>
              </a:rPr>
              <a:t>MD</a:t>
            </a:r>
            <a:r>
              <a:rPr>
                <a:latin typeface="SF Pro Display Bold"/>
                <a:ea typeface="SF Pro Display Bold"/>
                <a:cs typeface="SF Pro Display Bold"/>
                <a:sym typeface="SF Pro Display Bold"/>
              </a:rPr>
              <a:t> - Implementierung</a:t>
            </a:r>
          </a:p>
        </p:txBody>
      </p:sp>
      <p:pic>
        <p:nvPicPr>
          <p:cNvPr id="120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800962" y="1149134"/>
            <a:ext cx="5408322" cy="54064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myMDImplementierung.png" descr="myMDImplementierung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84270" y="-8682661"/>
            <a:ext cx="48966246" cy="1871818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myMDImplementierung.png" descr="myMDImplementierung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9827140" y="-8436343"/>
            <a:ext cx="48321888" cy="1847186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myMDImplementierung.png" descr="myMDImplementierung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3863572" y="-10210956"/>
            <a:ext cx="53562276" cy="2047509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CustomShape 1"/>
          <p:cNvSpPr txBox="1"/>
          <p:nvPr/>
        </p:nvSpPr>
        <p:spPr>
          <a:xfrm>
            <a:off x="652808" y="776424"/>
            <a:ext cx="11705560" cy="850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defTabSz="1180267">
              <a:defRPr b="0" spc="-1" sz="5600">
                <a:uFill>
                  <a:solidFill>
                    <a:srgbClr val="FFFFFF"/>
                  </a:solidFill>
                </a:uFill>
                <a:latin typeface="SF Pro Display Semibold"/>
                <a:ea typeface="SF Pro Display Semibold"/>
                <a:cs typeface="SF Pro Display Semibold"/>
                <a:sym typeface="SF Pro Display Semibold"/>
              </a:defRPr>
            </a:lvl1pPr>
          </a:lstStyle>
          <a:p>
            <a:pPr/>
            <a:r>
              <a:t>Implementierung - Fazit</a:t>
            </a:r>
          </a:p>
        </p:txBody>
      </p:sp>
      <p:sp>
        <p:nvSpPr>
          <p:cNvPr id="152" name="Zeitplanung…"/>
          <p:cNvSpPr txBox="1"/>
          <p:nvPr/>
        </p:nvSpPr>
        <p:spPr>
          <a:xfrm>
            <a:off x="998058" y="2184737"/>
            <a:ext cx="11008684" cy="68319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marL="625078" indent="-625078" algn="l">
              <a:lnSpc>
                <a:spcPct val="150000"/>
              </a:lnSpc>
              <a:buSzPct val="100000"/>
              <a:buChar char="‣"/>
              <a:defRPr b="0" sz="4000">
                <a:latin typeface="SF Pro Display Regular"/>
                <a:ea typeface="SF Pro Display Regular"/>
                <a:cs typeface="SF Pro Display Regular"/>
                <a:sym typeface="SF Pro Display Regular"/>
              </a:defRPr>
            </a:pPr>
            <a:r>
              <a:t>Zeitplanung</a:t>
            </a:r>
          </a:p>
          <a:p>
            <a:pPr lvl="1" marL="1069578" indent="-625078" algn="l">
              <a:lnSpc>
                <a:spcPct val="150000"/>
              </a:lnSpc>
              <a:buSzPct val="100000"/>
              <a:buChar char="‣"/>
              <a:defRPr b="0" sz="4000">
                <a:latin typeface="SF Pro Display Regular"/>
                <a:ea typeface="SF Pro Display Regular"/>
                <a:cs typeface="SF Pro Display Regular"/>
                <a:sym typeface="SF Pro Display Regular"/>
              </a:defRPr>
            </a:pPr>
            <a:r>
              <a:t>Schneller an manchen Stellen, langsamer an anderen</a:t>
            </a:r>
          </a:p>
          <a:p>
            <a:pPr marL="625078" indent="-625078" algn="l">
              <a:lnSpc>
                <a:spcPct val="150000"/>
              </a:lnSpc>
              <a:buSzPct val="100000"/>
              <a:buChar char="‣"/>
              <a:defRPr b="0" sz="4000">
                <a:latin typeface="SF Pro Display Regular"/>
                <a:ea typeface="SF Pro Display Regular"/>
                <a:cs typeface="SF Pro Display Regular"/>
                <a:sym typeface="SF Pro Display Regular"/>
              </a:defRPr>
            </a:pPr>
            <a:r>
              <a:t>Aufgabeneinteilung</a:t>
            </a:r>
          </a:p>
          <a:p>
            <a:pPr lvl="1" marL="1069578" indent="-625078" algn="l">
              <a:lnSpc>
                <a:spcPct val="150000"/>
              </a:lnSpc>
              <a:buSzPct val="100000"/>
              <a:buChar char="‣"/>
              <a:defRPr b="0" sz="4000">
                <a:latin typeface="SF Pro Display Regular"/>
                <a:ea typeface="SF Pro Display Regular"/>
                <a:cs typeface="SF Pro Display Regular"/>
                <a:sym typeface="SF Pro Display Regular"/>
              </a:defRPr>
            </a:pPr>
            <a:r>
              <a:t>Abhängigkeiten zwischen View/ViewModel</a:t>
            </a:r>
          </a:p>
          <a:p>
            <a:pPr lvl="1" marL="1069578" indent="-625078" algn="l">
              <a:lnSpc>
                <a:spcPct val="150000"/>
              </a:lnSpc>
              <a:buSzPct val="100000"/>
              <a:buChar char="‣"/>
              <a:defRPr b="0" sz="4000">
                <a:latin typeface="SF Pro Display Regular"/>
                <a:ea typeface="SF Pro Display Regular"/>
                <a:cs typeface="SF Pro Display Regular"/>
                <a:sym typeface="SF Pro Display Regular"/>
              </a:defRPr>
            </a:pPr>
            <a:r>
              <a:t>Teilung zwischen Model und ViewModel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9" grpId="1" fill="hold">
                                  <p:stCondLst>
                                    <p:cond delay="3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499"/>
                                        <p:tgtEl>
                                          <p:spTgt spid="15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3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499"/>
                                        <p:tgtEl>
                                          <p:spTgt spid="1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Class="entr" nodeType="withEffect" presetSubtype="0" presetID="9" grpId="1" fill="hold">
                                  <p:stCondLst>
                                    <p:cond delay="3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3" dur="499"/>
                                        <p:tgtEl>
                                          <p:spTgt spid="1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1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8" dur="499"/>
                                        <p:tgtEl>
                                          <p:spTgt spid="1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1" dur="499"/>
                                        <p:tgtEl>
                                          <p:spTgt spid="1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1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4" dur="499"/>
                                        <p:tgtEl>
                                          <p:spTgt spid="1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152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anttDiagrammImplementierung.png" descr="GanttDiagrammImplementierung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43437" y="4096945"/>
            <a:ext cx="13633333" cy="5627318"/>
          </a:xfrm>
          <a:prstGeom prst="rect">
            <a:avLst/>
          </a:prstGeom>
          <a:ln w="12700">
            <a:miter lim="400000"/>
          </a:ln>
        </p:spPr>
      </p:pic>
      <p:pic>
        <p:nvPicPr>
          <p:cNvPr id="155" name="GanttChart.png" descr="GanttChart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1" y="875052"/>
            <a:ext cx="13004801" cy="3900542"/>
          </a:xfrm>
          <a:prstGeom prst="rect">
            <a:avLst/>
          </a:prstGeom>
          <a:ln w="12700">
            <a:miter lim="400000"/>
          </a:ln>
        </p:spPr>
      </p:pic>
      <p:sp>
        <p:nvSpPr>
          <p:cNvPr id="156" name="CustomShape 1"/>
          <p:cNvSpPr txBox="1"/>
          <p:nvPr/>
        </p:nvSpPr>
        <p:spPr>
          <a:xfrm>
            <a:off x="649620" y="239133"/>
            <a:ext cx="11705560" cy="850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defTabSz="1180267">
              <a:defRPr b="0" spc="-1" sz="5600">
                <a:uFill>
                  <a:solidFill>
                    <a:srgbClr val="FFFFFF"/>
                  </a:solidFill>
                </a:uFill>
                <a:latin typeface="SF Pro Display Semibold"/>
                <a:ea typeface="SF Pro Display Semibold"/>
                <a:cs typeface="SF Pro Display Semibold"/>
                <a:sym typeface="SF Pro Display Semibold"/>
              </a:defRPr>
            </a:lvl1pPr>
          </a:lstStyle>
          <a:p>
            <a:pPr/>
            <a:r>
              <a:t>Gantt-Diagramm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Class="entr" nodeType="afterEffect" presetID="9" grpId="2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"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100"/>
                            </p:stCondLst>
                            <p:childTnLst>
                              <p:par>
                                <p:cTn id="13" presetClass="entr" nodeType="afterEffect" presetID="9" grpId="3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1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55" grpId="2"/>
      <p:bldP build="whole" bldLvl="1" animBg="1" rev="0" advAuto="0" spid="154" grpId="3"/>
      <p:bldP build="whole" bldLvl="1" animBg="1" rev="0" advAuto="0" spid="156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CustomShape 1"/>
          <p:cNvSpPr txBox="1"/>
          <p:nvPr/>
        </p:nvSpPr>
        <p:spPr>
          <a:xfrm>
            <a:off x="652808" y="776424"/>
            <a:ext cx="11705560" cy="850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defTabSz="1180267">
              <a:defRPr b="0" spc="-1" sz="5600">
                <a:uFill>
                  <a:solidFill>
                    <a:srgbClr val="FFFFFF"/>
                  </a:solidFill>
                </a:uFill>
                <a:latin typeface="SF Pro Display Semibold"/>
                <a:ea typeface="SF Pro Display Semibold"/>
                <a:cs typeface="SF Pro Display Semibold"/>
                <a:sym typeface="SF Pro Display Semibold"/>
              </a:defRPr>
            </a:lvl1pPr>
          </a:lstStyle>
          <a:p>
            <a:pPr/>
            <a:r>
              <a:t>Zukünftiges</a:t>
            </a:r>
          </a:p>
        </p:txBody>
      </p:sp>
      <p:sp>
        <p:nvSpPr>
          <p:cNvPr id="159" name="Desktop-Anwendung…"/>
          <p:cNvSpPr txBox="1"/>
          <p:nvPr/>
        </p:nvSpPr>
        <p:spPr>
          <a:xfrm>
            <a:off x="998058" y="2184737"/>
            <a:ext cx="11008684" cy="68319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marL="625078" indent="-625078" algn="l">
              <a:lnSpc>
                <a:spcPct val="150000"/>
              </a:lnSpc>
              <a:buSzPct val="100000"/>
              <a:buChar char="‣"/>
              <a:defRPr b="0" sz="4000">
                <a:latin typeface="SF Pro Display Regular"/>
                <a:ea typeface="SF Pro Display Regular"/>
                <a:cs typeface="SF Pro Display Regular"/>
                <a:sym typeface="SF Pro Display Regular"/>
              </a:defRPr>
            </a:pPr>
            <a:r>
              <a:t>Desktop-Anwendung</a:t>
            </a:r>
          </a:p>
          <a:p>
            <a:pPr marL="625078" indent="-625078" algn="l">
              <a:lnSpc>
                <a:spcPct val="150000"/>
              </a:lnSpc>
              <a:buSzPct val="100000"/>
              <a:buChar char="‣"/>
              <a:defRPr b="0" sz="4000">
                <a:latin typeface="SF Pro Display Regular"/>
                <a:ea typeface="SF Pro Display Regular"/>
                <a:cs typeface="SF Pro Display Regular"/>
                <a:sym typeface="SF Pro Display Regular"/>
              </a:defRPr>
            </a:pPr>
            <a:r>
              <a:t>Probleme in der Datenübertragung beheben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9" grpId="1" fill="hold">
                                  <p:stCondLst>
                                    <p:cond delay="3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499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59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Dokumentation"/>
          <p:cNvSpPr txBox="1"/>
          <p:nvPr/>
        </p:nvSpPr>
        <p:spPr>
          <a:xfrm>
            <a:off x="4056598" y="5364264"/>
            <a:ext cx="4891604" cy="9999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>
            <a:lvl1pPr>
              <a:defRPr b="0" sz="5000">
                <a:latin typeface="SF Pro Display Semibold"/>
                <a:ea typeface="SF Pro Display Semibold"/>
                <a:cs typeface="SF Pro Display Semibold"/>
                <a:sym typeface="SF Pro Display Semibold"/>
              </a:defRPr>
            </a:lvl1pPr>
          </a:lstStyle>
          <a:p>
            <a:pPr/>
            <a:r>
              <a:t>Dokumentation</a:t>
            </a:r>
          </a:p>
        </p:txBody>
      </p:sp>
      <p:sp>
        <p:nvSpPr>
          <p:cNvPr id="123" name="Astah C# Code Reverse Diagrammgenerierung…"/>
          <p:cNvSpPr txBox="1"/>
          <p:nvPr/>
        </p:nvSpPr>
        <p:spPr>
          <a:xfrm>
            <a:off x="805370" y="6626603"/>
            <a:ext cx="11394060" cy="19751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marL="625078" indent="-625078" algn="l">
              <a:lnSpc>
                <a:spcPct val="150000"/>
              </a:lnSpc>
              <a:buSzPct val="100000"/>
              <a:buChar char="‣"/>
              <a:defRPr b="0" sz="4000">
                <a:latin typeface="SF Pro Display Regular"/>
                <a:ea typeface="SF Pro Display Regular"/>
                <a:cs typeface="SF Pro Display Regular"/>
                <a:sym typeface="SF Pro Display Regular"/>
              </a:defRPr>
            </a:pPr>
            <a:r>
              <a:t>Astah C# Code Reverse Diagrammgenerierung</a:t>
            </a:r>
          </a:p>
          <a:p>
            <a:pPr marL="625078" indent="-625078" algn="l">
              <a:lnSpc>
                <a:spcPct val="150000"/>
              </a:lnSpc>
              <a:buSzPct val="100000"/>
              <a:buChar char="‣"/>
              <a:defRPr b="0" sz="4000">
                <a:latin typeface="SF Pro Display Regular"/>
                <a:ea typeface="SF Pro Display Regular"/>
                <a:cs typeface="SF Pro Display Regular"/>
                <a:sym typeface="SF Pro Display Regular"/>
              </a:defRPr>
            </a:pPr>
            <a:r>
              <a:t>Doxygen Dokumentgenerierung </a:t>
            </a:r>
          </a:p>
        </p:txBody>
      </p:sp>
      <p:sp>
        <p:nvSpPr>
          <p:cNvPr id="124" name="View / ViewModel"/>
          <p:cNvSpPr txBox="1"/>
          <p:nvPr/>
        </p:nvSpPr>
        <p:spPr>
          <a:xfrm>
            <a:off x="3602451" y="657901"/>
            <a:ext cx="5799898" cy="9999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>
            <a:lvl1pPr>
              <a:defRPr b="0" sz="5000">
                <a:latin typeface="SF Pro Display Semibold"/>
                <a:ea typeface="SF Pro Display Semibold"/>
                <a:cs typeface="SF Pro Display Semibold"/>
                <a:sym typeface="SF Pro Display Semibold"/>
              </a:defRPr>
            </a:lvl1pPr>
          </a:lstStyle>
          <a:p>
            <a:pPr/>
            <a:r>
              <a:t>View / ViewModel</a:t>
            </a:r>
          </a:p>
        </p:txBody>
      </p:sp>
      <p:sp>
        <p:nvSpPr>
          <p:cNvPr id="125" name="Fokus auf Tab Senden…"/>
          <p:cNvSpPr txBox="1"/>
          <p:nvPr/>
        </p:nvSpPr>
        <p:spPr>
          <a:xfrm>
            <a:off x="998058" y="2184737"/>
            <a:ext cx="11008684" cy="31293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marL="625078" indent="-625078" algn="l">
              <a:lnSpc>
                <a:spcPct val="150000"/>
              </a:lnSpc>
              <a:buSzPct val="100000"/>
              <a:buChar char="‣"/>
              <a:defRPr b="0" sz="4000">
                <a:latin typeface="SF Pro Display Regular"/>
                <a:ea typeface="SF Pro Display Regular"/>
                <a:cs typeface="SF Pro Display Regular"/>
                <a:sym typeface="SF Pro Display Regular"/>
              </a:defRPr>
            </a:pPr>
            <a:r>
              <a:t>Fokus auf Tab </a:t>
            </a:r>
            <a:r>
              <a:rPr i="1"/>
              <a:t>Senden</a:t>
            </a:r>
            <a:endParaRPr i="1"/>
          </a:p>
          <a:p>
            <a:pPr lvl="1" marL="1069578" indent="-625078" algn="l">
              <a:lnSpc>
                <a:spcPct val="150000"/>
              </a:lnSpc>
              <a:buSzPct val="100000"/>
              <a:buChar char="‣"/>
              <a:defRPr b="0" sz="4000">
                <a:latin typeface="SF Pro Display Regular"/>
                <a:ea typeface="SF Pro Display Regular"/>
                <a:cs typeface="SF Pro Display Regular"/>
                <a:sym typeface="SF Pro Display Regular"/>
              </a:defRPr>
            </a:pPr>
            <a:r>
              <a:t>Einrichtung des GATT Servers</a:t>
            </a:r>
          </a:p>
          <a:p>
            <a:pPr marL="625078" indent="-625078" algn="l">
              <a:lnSpc>
                <a:spcPct val="150000"/>
              </a:lnSpc>
              <a:buSzPct val="100000"/>
              <a:buChar char="‣"/>
              <a:defRPr b="0" sz="4000">
                <a:latin typeface="SF Pro Display Regular"/>
                <a:ea typeface="SF Pro Display Regular"/>
                <a:cs typeface="SF Pro Display Regular"/>
                <a:sym typeface="SF Pro Display Regular"/>
              </a:defRPr>
            </a:pPr>
            <a:r>
              <a:t>Kleine Anpassungen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dissolve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499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499"/>
                            </p:stCondLst>
                            <p:childTnLst>
                              <p:par>
                                <p:cTn id="9" presetClass="entr" nodeType="afterEffect" presetID="9" grpId="2" fill="hold">
                                  <p:stCondLst>
                                    <p:cond delay="3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" dur="499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entr" nodeType="click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6" dur="499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499"/>
                            </p:stCondLst>
                            <p:childTnLst>
                              <p:par>
                                <p:cTn id="18" presetClass="entr" nodeType="afterEffect" presetID="9" grpId="4" fill="hold">
                                  <p:stCondLst>
                                    <p:cond delay="3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499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22" grpId="3"/>
      <p:bldP build="whole" bldLvl="1" animBg="1" rev="0" advAuto="0" spid="124" grpId="1"/>
      <p:bldP build="whole" bldLvl="1" animBg="1" rev="0" advAuto="0" spid="125" grpId="2"/>
      <p:bldP build="whole" bldLvl="1" animBg="1" rev="0" advAuto="0" spid="123" grpId="4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19192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CustomShape 1"/>
          <p:cNvSpPr txBox="1"/>
          <p:nvPr/>
        </p:nvSpPr>
        <p:spPr>
          <a:xfrm>
            <a:off x="649620" y="4190999"/>
            <a:ext cx="11705560" cy="137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defTabSz="1180267">
              <a:defRPr b="0" i="1" spc="-2" sz="9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F Pro Display Semibold"/>
                <a:ea typeface="SF Pro Display Semibold"/>
                <a:cs typeface="SF Pro Display Semibold"/>
                <a:sym typeface="SF Pro Display Semibold"/>
              </a:defRPr>
            </a:lvl1pPr>
          </a:lstStyle>
          <a:p>
            <a:pPr/>
            <a:r>
              <a:t>Demo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fade thruBlk="1"/>
      </p:transition>
    </mc:Choice>
    <mc:Fallback>
      <p:transition spd="fast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CustomShape 1"/>
          <p:cNvSpPr txBox="1"/>
          <p:nvPr/>
        </p:nvSpPr>
        <p:spPr>
          <a:xfrm>
            <a:off x="652808" y="776424"/>
            <a:ext cx="11705560" cy="850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defTabSz="1180267">
              <a:defRPr b="0" spc="-1" sz="5600">
                <a:uFill>
                  <a:solidFill>
                    <a:srgbClr val="FFFFFF"/>
                  </a:solidFill>
                </a:uFill>
                <a:latin typeface="SF Pro Display Semibold"/>
                <a:ea typeface="SF Pro Display Semibold"/>
                <a:cs typeface="SF Pro Display Semibold"/>
                <a:sym typeface="SF Pro Display Semibold"/>
              </a:defRPr>
            </a:lvl1pPr>
          </a:lstStyle>
          <a:p>
            <a:pPr/>
            <a:r>
              <a:t>Bluetooth</a:t>
            </a:r>
          </a:p>
        </p:txBody>
      </p:sp>
      <p:sp>
        <p:nvSpPr>
          <p:cNvPr id="130" name="Problem beim Start des GATT-Servers…"/>
          <p:cNvSpPr txBox="1"/>
          <p:nvPr/>
        </p:nvSpPr>
        <p:spPr>
          <a:xfrm>
            <a:off x="998058" y="2184737"/>
            <a:ext cx="11008684" cy="68319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marL="625078" indent="-625078" algn="l">
              <a:lnSpc>
                <a:spcPct val="150000"/>
              </a:lnSpc>
              <a:buSzPct val="100000"/>
              <a:buChar char="‣"/>
              <a:defRPr b="0" sz="4000">
                <a:latin typeface="SF Pro Display Regular"/>
                <a:ea typeface="SF Pro Display Regular"/>
                <a:cs typeface="SF Pro Display Regular"/>
                <a:sym typeface="SF Pro Display Regular"/>
              </a:defRPr>
            </a:pPr>
            <a:r>
              <a:t>Problem beim Start des GATT-Servers</a:t>
            </a:r>
          </a:p>
          <a:p>
            <a:pPr lvl="1" marL="1069578" indent="-625078" algn="l">
              <a:lnSpc>
                <a:spcPct val="150000"/>
              </a:lnSpc>
              <a:buSzPct val="100000"/>
              <a:buChar char="‣"/>
              <a:defRPr b="0" sz="4000">
                <a:latin typeface="SF Pro Display Regular"/>
                <a:ea typeface="SF Pro Display Regular"/>
                <a:cs typeface="SF Pro Display Regular"/>
                <a:sym typeface="SF Pro Display Regular"/>
              </a:defRPr>
            </a:pPr>
            <a:r>
              <a:t>Beeinträchtigt die Entwicklung</a:t>
            </a:r>
          </a:p>
          <a:p>
            <a:pPr marL="625078" indent="-625078" algn="l">
              <a:lnSpc>
                <a:spcPct val="150000"/>
              </a:lnSpc>
              <a:buSzPct val="100000"/>
              <a:buChar char="‣"/>
              <a:defRPr b="0" sz="4000">
                <a:latin typeface="SF Pro Display Regular"/>
                <a:ea typeface="SF Pro Display Regular"/>
                <a:cs typeface="SF Pro Display Regular"/>
                <a:sym typeface="SF Pro Display Regular"/>
              </a:defRPr>
            </a:pPr>
            <a:r>
              <a:t>Lösungsfindung:</a:t>
            </a:r>
          </a:p>
          <a:p>
            <a:pPr lvl="1" marL="1069578" indent="-625078" algn="l">
              <a:lnSpc>
                <a:spcPct val="150000"/>
              </a:lnSpc>
              <a:buSzPct val="100000"/>
              <a:buChar char="‣"/>
              <a:defRPr b="0" sz="4000">
                <a:latin typeface="SF Pro Display Regular"/>
                <a:ea typeface="SF Pro Display Regular"/>
                <a:cs typeface="SF Pro Display Regular"/>
                <a:sym typeface="SF Pro Display Regular"/>
              </a:defRPr>
            </a:pPr>
            <a:r>
              <a:t>Workaround</a:t>
            </a:r>
          </a:p>
          <a:p>
            <a:pPr lvl="1" marL="1069578" indent="-625078" algn="l">
              <a:lnSpc>
                <a:spcPct val="150000"/>
              </a:lnSpc>
              <a:buSzPct val="100000"/>
              <a:buChar char="‣"/>
              <a:defRPr b="0" sz="4000">
                <a:latin typeface="SF Pro Display Regular"/>
                <a:ea typeface="SF Pro Display Regular"/>
                <a:cs typeface="SF Pro Display Regular"/>
                <a:sym typeface="SF Pro Display Regular"/>
              </a:defRPr>
            </a:pPr>
            <a:r>
              <a:t>Warten auf Patch</a:t>
            </a:r>
          </a:p>
          <a:p>
            <a:pPr lvl="1" marL="1069578" indent="-625078" algn="l">
              <a:lnSpc>
                <a:spcPct val="150000"/>
              </a:lnSpc>
              <a:buSzPct val="100000"/>
              <a:buChar char="‣"/>
              <a:defRPr b="0" sz="4000">
                <a:latin typeface="SF Pro Display Regular"/>
                <a:ea typeface="SF Pro Display Regular"/>
                <a:cs typeface="SF Pro Display Regular"/>
                <a:sym typeface="SF Pro Display Regular"/>
              </a:defRPr>
            </a:pPr>
            <a:r>
              <a:t>Plugin wechseln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fade thruBlk="1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9" grpId="1" fill="hold">
                                  <p:stCondLst>
                                    <p:cond delay="3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499"/>
                                        <p:tgtEl>
                                          <p:spTgt spid="13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3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499"/>
                                        <p:tgtEl>
                                          <p:spTgt spid="1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Class="entr" nodeType="withEffect" presetSubtype="0" presetID="9" grpId="1" fill="hold">
                                  <p:stCondLst>
                                    <p:cond delay="3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3" dur="499"/>
                                        <p:tgtEl>
                                          <p:spTgt spid="1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1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8" dur="499"/>
                                        <p:tgtEl>
                                          <p:spTgt spid="1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1" dur="499"/>
                                        <p:tgtEl>
                                          <p:spTgt spid="1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1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4" dur="499"/>
                                        <p:tgtEl>
                                          <p:spTgt spid="1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7" dur="499"/>
                                        <p:tgtEl>
                                          <p:spTgt spid="1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130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myMDImplementierung.png" descr="myMDImplementierung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1629" y="2382878"/>
            <a:ext cx="13048058" cy="4987844"/>
          </a:xfrm>
          <a:prstGeom prst="rect">
            <a:avLst/>
          </a:prstGeom>
          <a:ln w="12700">
            <a:miter lim="400000"/>
          </a:ln>
        </p:spPr>
      </p:pic>
      <p:sp>
        <p:nvSpPr>
          <p:cNvPr id="133" name="Klassendiagramm"/>
          <p:cNvSpPr txBox="1"/>
          <p:nvPr/>
        </p:nvSpPr>
        <p:spPr>
          <a:xfrm>
            <a:off x="3602451" y="657901"/>
            <a:ext cx="5799898" cy="9999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>
            <a:lvl1pPr>
              <a:defRPr b="0" sz="5000">
                <a:latin typeface="SF Pro Display Semibold"/>
                <a:ea typeface="SF Pro Display Semibold"/>
                <a:cs typeface="SF Pro Display Semibold"/>
                <a:sym typeface="SF Pro Display Semibold"/>
              </a:defRPr>
            </a:lvl1pPr>
          </a:lstStyle>
          <a:p>
            <a:pPr/>
            <a:r>
              <a:t>Klassendiagramm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499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499"/>
                            </p:stCondLst>
                            <p:childTnLst>
                              <p:par>
                                <p:cTn id="9" presetClass="entr" nodeType="afterEffect" presetID="9" grpId="2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33" grpId="1"/>
      <p:bldP build="whole" bldLvl="1" animBg="1" rev="0" advAuto="0" spid="132" grpId="2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myMDImplementierung.png" descr="myMDImplementierung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1325973" y="191748"/>
            <a:ext cx="24511928" cy="93701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myMDImplementierung.png" descr="myMDImplementierung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1998366" y="-353979"/>
            <a:ext cx="36852220" cy="1408739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myMDImplementierung.png" descr="myMDImplementierung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9369610" y="-880500"/>
            <a:ext cx="66459678" cy="25405350"/>
          </a:xfrm>
          <a:prstGeom prst="rect">
            <a:avLst/>
          </a:prstGeom>
          <a:ln w="12700">
            <a:miter lim="400000"/>
          </a:ln>
        </p:spPr>
      </p:pic>
      <p:sp>
        <p:nvSpPr>
          <p:cNvPr id="140" name="Rechteck"/>
          <p:cNvSpPr/>
          <p:nvPr/>
        </p:nvSpPr>
        <p:spPr>
          <a:xfrm>
            <a:off x="-84981" y="-35818"/>
            <a:ext cx="13174762" cy="9825236"/>
          </a:xfrm>
          <a:prstGeom prst="rect">
            <a:avLst/>
          </a:prstGeom>
          <a:solidFill>
            <a:srgbClr val="FFFFFF">
              <a:alpha val="87284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l" defTabSz="914400">
              <a:defRPr b="0" sz="1800">
                <a:latin typeface="Arial"/>
                <a:ea typeface="Arial"/>
                <a:cs typeface="Arial"/>
                <a:sym typeface="Arial"/>
              </a:defRPr>
            </a:pPr>
          </a:p>
        </p:txBody>
      </p:sp>
      <p:pic>
        <p:nvPicPr>
          <p:cNvPr id="141" name="myMD.png" descr="myMD.png"/>
          <p:cNvPicPr>
            <a:picLocks noChangeAspect="1"/>
          </p:cNvPicPr>
          <p:nvPr/>
        </p:nvPicPr>
        <p:blipFill>
          <a:blip r:embed="rId3">
            <a:extLst/>
          </a:blip>
          <a:srcRect l="14710" t="13338" r="61097" b="60547"/>
          <a:stretch>
            <a:fillRect/>
          </a:stretch>
        </p:blipFill>
        <p:spPr>
          <a:xfrm>
            <a:off x="1937543" y="965596"/>
            <a:ext cx="9129787" cy="782251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Class="entr" nodeType="after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exit" nodeType="click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15" dur="1000" fill="hold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Class="exit" nodeType="afterEffect" presetID="9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19" dur="1000" fill="hold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40" grpId="2"/>
      <p:bldP build="whole" bldLvl="1" animBg="1" rev="0" advAuto="0" spid="140" grpId="4"/>
      <p:bldP build="whole" bldLvl="1" animBg="1" rev="0" advAuto="0" spid="141" grpId="1"/>
      <p:bldP build="whole" bldLvl="1" animBg="1" rev="0" advAuto="0" spid="141" grpId="3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myMDImplementierung.png" descr="myMDImplementierung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1203612" y="-8213153"/>
            <a:ext cx="47315212" cy="1808704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